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4"/>
    <p:restoredTop sz="95028"/>
  </p:normalViewPr>
  <p:slideViewPr>
    <p:cSldViewPr snapToGrid="0" snapToObjects="1">
      <p:cViewPr varScale="1">
        <p:scale>
          <a:sx n="93" d="100"/>
          <a:sy n="93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2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Entering the Matrix:</a:t>
            </a:r>
            <a:br>
              <a:rPr lang="en-US" dirty="0" smtClean="0"/>
            </a:br>
            <a:r>
              <a:rPr lang="en-US" dirty="0" smtClean="0"/>
              <a:t>the basics of NGS Output files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solidFill>
            <a:srgbClr val="000000">
              <a:alpha val="70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2800" dirty="0"/>
              <a:t>Jonathan B. Puritz</a:t>
            </a:r>
          </a:p>
          <a:p>
            <a:r>
              <a:rPr lang="en-US" sz="2200" dirty="0" smtClean="0"/>
              <a:t>Marine Science Center</a:t>
            </a:r>
          </a:p>
          <a:p>
            <a:r>
              <a:rPr lang="en-US" sz="2200" dirty="0" smtClean="0"/>
              <a:t>Northeastern University</a:t>
            </a:r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3908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39084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87450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642239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91411" y="762314"/>
          <a:ext cx="8976591" cy="6011565"/>
        </p:xfrm>
        <a:graphic>
          <a:graphicData uri="http://schemas.openxmlformats.org/drawingml/2006/table">
            <a:tbl>
              <a:tblPr/>
              <a:tblGrid>
                <a:gridCol w="673778"/>
                <a:gridCol w="1204048"/>
                <a:gridCol w="1114371"/>
                <a:gridCol w="673778"/>
                <a:gridCol w="1204048"/>
                <a:gridCol w="1114371"/>
                <a:gridCol w="673778"/>
                <a:gridCol w="1204048"/>
                <a:gridCol w="1114371"/>
              </a:tblGrid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Offset</a:t>
                      </a:r>
                      <a:endParaRPr lang="en-US" sz="18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  <a:endParaRPr lang="en-US" sz="1800" b="1" i="0" u="none" strike="noStrike" dirty="0">
                        <a:solidFill>
                          <a:srgbClr val="BFBFB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  <a:endParaRPr lang="en-US" sz="1800" b="1" i="0" u="none" strike="noStrike" dirty="0">
                        <a:solidFill>
                          <a:srgbClr val="BFBFB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/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"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&gt;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@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31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&amp;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'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  <a:endParaRPr lang="fr-FR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(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21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,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25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26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&lt;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BFBFB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 Table (offset 33)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2107" y="1528622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1290" y="3296358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524170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291906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3668" y="1514769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02851" y="3282506"/>
            <a:ext cx="91439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434" y="932875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39617" y="2700612"/>
            <a:ext cx="9143999" cy="409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Q10 = 90.0%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Q20 = 99.0%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Q30 = 99.9% chance of correct base call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Demultiplexing</a:t>
            </a:r>
            <a:r>
              <a:rPr lang="en-US" dirty="0" smtClean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separating reads by barcode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Demultiplexing</a:t>
            </a:r>
            <a:r>
              <a:rPr lang="en-US" dirty="0" smtClean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separating reads by barcode</a:t>
            </a:r>
          </a:p>
          <a:p>
            <a:r>
              <a:rPr lang="en-US" dirty="0" smtClean="0"/>
              <a:t>There are two type of barcodes</a:t>
            </a:r>
          </a:p>
          <a:p>
            <a:pPr lvl="1"/>
            <a:r>
              <a:rPr lang="en-US" dirty="0" smtClean="0"/>
              <a:t>Illumina indices</a:t>
            </a:r>
          </a:p>
          <a:p>
            <a:pPr lvl="2"/>
            <a:r>
              <a:rPr lang="en-US" dirty="0" smtClean="0"/>
              <a:t>Read in a separate sequencing reaction</a:t>
            </a:r>
          </a:p>
          <a:p>
            <a:pPr lvl="2"/>
            <a:r>
              <a:rPr lang="en-US" dirty="0" smtClean="0"/>
              <a:t>Not part of the actual sequence</a:t>
            </a:r>
          </a:p>
          <a:p>
            <a:pPr lvl="2"/>
            <a:r>
              <a:rPr lang="en-US" dirty="0" smtClean="0"/>
              <a:t>Demultiplexed by the sequencing facility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0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88462"/>
              </p:ext>
            </p:extLst>
          </p:nvPr>
        </p:nvGraphicFramePr>
        <p:xfrm>
          <a:off x="941294" y="1555894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/>
                <a:gridCol w="4572000"/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of a pair, 1 or </a:t>
                      </a:r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tsunami of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08" y="1051002"/>
            <a:ext cx="8766464" cy="5349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Demultiplexing</a:t>
            </a:r>
            <a:r>
              <a:rPr lang="en-US" dirty="0" smtClean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separating reads by barcode</a:t>
            </a:r>
          </a:p>
          <a:p>
            <a:r>
              <a:rPr lang="en-US" dirty="0" smtClean="0"/>
              <a:t>There are two type of barcodes</a:t>
            </a:r>
          </a:p>
          <a:p>
            <a:pPr lvl="1"/>
            <a:r>
              <a:rPr lang="en-US" dirty="0" smtClean="0"/>
              <a:t>Illumina indices</a:t>
            </a:r>
          </a:p>
          <a:p>
            <a:pPr lvl="2"/>
            <a:r>
              <a:rPr lang="en-US" dirty="0" smtClean="0"/>
              <a:t>Read in a separate sequencing reaction</a:t>
            </a:r>
          </a:p>
          <a:p>
            <a:pPr lvl="2"/>
            <a:r>
              <a:rPr lang="en-US" dirty="0" smtClean="0"/>
              <a:t>Not part of the actual sequence</a:t>
            </a:r>
          </a:p>
          <a:p>
            <a:pPr lvl="2"/>
            <a:r>
              <a:rPr lang="en-US" dirty="0" smtClean="0"/>
              <a:t>Demultiplexed by the sequencing facility</a:t>
            </a:r>
          </a:p>
          <a:p>
            <a:pPr lvl="1"/>
            <a:r>
              <a:rPr lang="en-US" dirty="0" smtClean="0"/>
              <a:t>Inline barcodes</a:t>
            </a:r>
          </a:p>
          <a:p>
            <a:pPr lvl="2"/>
            <a:r>
              <a:rPr lang="en-US" dirty="0" smtClean="0"/>
              <a:t>Part of the actual sequence</a:t>
            </a:r>
          </a:p>
          <a:p>
            <a:pPr lvl="2"/>
            <a:r>
              <a:rPr lang="en-US" dirty="0" smtClean="0"/>
              <a:t>Must be demultiplexed with software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Demultiplexing</a:t>
            </a:r>
            <a:r>
              <a:rPr lang="en-US" dirty="0" smtClean="0"/>
              <a:t> with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recommend </a:t>
            </a:r>
            <a:r>
              <a:rPr lang="en-US" dirty="0" err="1" smtClean="0"/>
              <a:t>process_radtags</a:t>
            </a:r>
            <a:r>
              <a:rPr lang="en-US" dirty="0" smtClean="0"/>
              <a:t> from STACKS</a:t>
            </a:r>
          </a:p>
          <a:p>
            <a:pPr lvl="1"/>
            <a:r>
              <a:rPr lang="en-US" dirty="0" smtClean="0"/>
              <a:t>Requires a text file list of barcodes</a:t>
            </a:r>
          </a:p>
          <a:p>
            <a:pPr lvl="1"/>
            <a:r>
              <a:rPr lang="en-US" dirty="0" smtClean="0"/>
              <a:t>Can be used to quality filter data, but it is rather restrictive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barcodes.list</a:t>
            </a:r>
            <a:r>
              <a:rPr lang="en-US" dirty="0" smtClean="0"/>
              <a:t> is a simple text file with a list of barcodes used in the data, one per line</a:t>
            </a:r>
          </a:p>
          <a:p>
            <a:pPr lvl="1"/>
            <a:r>
              <a:rPr lang="en-US" dirty="0" smtClean="0"/>
              <a:t>The –o parameter sets a directory for newly created files</a:t>
            </a:r>
          </a:p>
          <a:p>
            <a:pPr lvl="1"/>
            <a:r>
              <a:rPr lang="en-US" dirty="0" smtClean="0"/>
              <a:t>See http://</a:t>
            </a:r>
            <a:r>
              <a:rPr lang="en-US" dirty="0" err="1" smtClean="0"/>
              <a:t>creskolab.uoregon.edu</a:t>
            </a:r>
            <a:r>
              <a:rPr lang="en-US" dirty="0" smtClean="0"/>
              <a:t>/stacks for more filtering options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1464648" y="2392880"/>
            <a:ext cx="9075600" cy="27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2200" dirty="0">
                <a:solidFill>
                  <a:srgbClr val="22FF0F"/>
                </a:solidFill>
              </a:rPr>
              <a:t>&gt;</a:t>
            </a:r>
            <a:r>
              <a:rPr lang="en-US" sz="2200" dirty="0" err="1">
                <a:solidFill>
                  <a:srgbClr val="22FF0F"/>
                </a:solidFill>
              </a:rPr>
              <a:t>process_radtags</a:t>
            </a:r>
            <a:r>
              <a:rPr lang="en-US" sz="2200" dirty="0">
                <a:solidFill>
                  <a:srgbClr val="22FF0F"/>
                </a:solidFill>
              </a:rPr>
              <a:t> -1 Raw_R1.fastq -2 Raw_R2.fastq –b </a:t>
            </a:r>
            <a:r>
              <a:rPr lang="en-US" sz="2200" dirty="0" err="1">
                <a:solidFill>
                  <a:srgbClr val="22FF0F"/>
                </a:solidFill>
              </a:rPr>
              <a:t>barcodes.list</a:t>
            </a:r>
            <a:r>
              <a:rPr lang="en-US" sz="2200" dirty="0">
                <a:solidFill>
                  <a:srgbClr val="22FF0F"/>
                </a:solidFill>
              </a:rPr>
              <a:t> –o ./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demultiplexed files will be named by the barcode sequence.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use a simple BASH script to rename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1009694" y="2011383"/>
            <a:ext cx="9075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2400" dirty="0">
                <a:solidFill>
                  <a:srgbClr val="22FF0F"/>
                </a:solidFill>
              </a:rPr>
              <a:t>sample_GATTG.R1.fastq sample_GATTG.R2.fastq</a:t>
            </a:r>
          </a:p>
          <a:p>
            <a:pPr marL="114300" indent="0" algn="ctr">
              <a:buNone/>
            </a:pPr>
            <a:r>
              <a:rPr lang="en-US" sz="2400" dirty="0">
                <a:solidFill>
                  <a:srgbClr val="22FF0F"/>
                </a:solidFill>
              </a:rPr>
              <a:t>sample_GAACG.R1.fastq sample_GAACG.R2.fastq</a:t>
            </a:r>
          </a:p>
          <a:p>
            <a:pPr marL="114300" indent="0" algn="ctr">
              <a:buNone/>
            </a:pPr>
            <a:r>
              <a:rPr lang="en-US" sz="2400" dirty="0">
                <a:solidFill>
                  <a:srgbClr val="22FF0F"/>
                </a:solidFill>
              </a:rPr>
              <a:t>sample_TAGCT.R1.fastq sample_TAGCT.R2.fastq</a:t>
            </a: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9622"/>
          <a:stretch/>
        </p:blipFill>
        <p:spPr>
          <a:xfrm>
            <a:off x="10995202" y="717781"/>
            <a:ext cx="1084735" cy="55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9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renaming script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1" y="671690"/>
            <a:ext cx="573809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E70D"/>
                </a:solidFill>
              </a:rPr>
              <a:t>#!/bin/bash</a:t>
            </a:r>
          </a:p>
          <a:p>
            <a:endParaRPr lang="en-US" dirty="0">
              <a:solidFill>
                <a:srgbClr val="21E70D"/>
              </a:solidFill>
            </a:endParaRPr>
          </a:p>
          <a:p>
            <a:r>
              <a:rPr lang="en-US" dirty="0">
                <a:solidFill>
                  <a:srgbClr val="21E70D"/>
                </a:solidFill>
              </a:rPr>
              <a:t>if [ -z "$1" ]</a:t>
            </a:r>
          </a:p>
          <a:p>
            <a:r>
              <a:rPr lang="en-US" dirty="0">
                <a:solidFill>
                  <a:srgbClr val="21E70D"/>
                </a:solidFill>
              </a:rPr>
              <a:t>then</a:t>
            </a:r>
          </a:p>
          <a:p>
            <a:r>
              <a:rPr lang="en-US" dirty="0">
                <a:solidFill>
                  <a:srgbClr val="21E70D"/>
                </a:solidFill>
              </a:rPr>
              <a:t>echo "No file with barcodes and sample names specified."</a:t>
            </a:r>
          </a:p>
          <a:p>
            <a:r>
              <a:rPr lang="en-US" dirty="0">
                <a:solidFill>
                  <a:srgbClr val="21E70D"/>
                </a:solidFill>
              </a:rPr>
              <a:t>echo "Correct usage: </a:t>
            </a:r>
            <a:r>
              <a:rPr lang="en-US" dirty="0" err="1">
                <a:solidFill>
                  <a:srgbClr val="21E70D"/>
                </a:solidFill>
              </a:rPr>
              <a:t>rename_script.sh</a:t>
            </a:r>
            <a:r>
              <a:rPr lang="en-US" dirty="0">
                <a:solidFill>
                  <a:srgbClr val="21E70D"/>
                </a:solidFill>
              </a:rPr>
              <a:t> </a:t>
            </a:r>
            <a:r>
              <a:rPr lang="en-US" dirty="0" err="1">
                <a:solidFill>
                  <a:srgbClr val="21E70D"/>
                </a:solidFill>
              </a:rPr>
              <a:t>barcodefile</a:t>
            </a:r>
            <a:r>
              <a:rPr lang="en-US" dirty="0">
                <a:solidFill>
                  <a:srgbClr val="21E70D"/>
                </a:solidFill>
              </a:rPr>
              <a:t>"</a:t>
            </a:r>
          </a:p>
          <a:p>
            <a:r>
              <a:rPr lang="en-US" dirty="0">
                <a:solidFill>
                  <a:srgbClr val="21E70D"/>
                </a:solidFill>
              </a:rPr>
              <a:t>exit 1</a:t>
            </a:r>
          </a:p>
          <a:p>
            <a:r>
              <a:rPr lang="en-US" dirty="0">
                <a:solidFill>
                  <a:srgbClr val="21E70D"/>
                </a:solidFill>
              </a:rPr>
              <a:t>else</a:t>
            </a:r>
          </a:p>
          <a:p>
            <a:r>
              <a:rPr lang="ro-RO" dirty="0">
                <a:solidFill>
                  <a:srgbClr val="21E70D"/>
                </a:solidFill>
              </a:rPr>
              <a:t>NAMES=( `cut -f1  $1 `)</a:t>
            </a:r>
          </a:p>
          <a:p>
            <a:r>
              <a:rPr lang="ro-RO" dirty="0">
                <a:solidFill>
                  <a:srgbClr val="21E70D"/>
                </a:solidFill>
              </a:rPr>
              <a:t>BARCODES=( `cut -f2 $1 `)</a:t>
            </a:r>
          </a:p>
          <a:p>
            <a:r>
              <a:rPr lang="pl-PL" dirty="0">
                <a:solidFill>
                  <a:srgbClr val="21E70D"/>
                </a:solidFill>
              </a:rPr>
              <a:t>LEN=( `</a:t>
            </a:r>
            <a:r>
              <a:rPr lang="pl-PL" dirty="0" err="1">
                <a:solidFill>
                  <a:srgbClr val="21E70D"/>
                </a:solidFill>
              </a:rPr>
              <a:t>wc</a:t>
            </a:r>
            <a:r>
              <a:rPr lang="pl-PL" dirty="0">
                <a:solidFill>
                  <a:srgbClr val="21E70D"/>
                </a:solidFill>
              </a:rPr>
              <a:t> -l $1 `)</a:t>
            </a:r>
          </a:p>
          <a:p>
            <a:r>
              <a:rPr lang="pl-PL" dirty="0">
                <a:solidFill>
                  <a:srgbClr val="21E70D"/>
                </a:solidFill>
              </a:rPr>
              <a:t>LEN=$(($LEN - 1))</a:t>
            </a:r>
          </a:p>
          <a:p>
            <a:endParaRPr lang="pl-PL" dirty="0">
              <a:solidFill>
                <a:srgbClr val="21E70D"/>
              </a:solidFill>
            </a:endParaRPr>
          </a:p>
          <a:p>
            <a:r>
              <a:rPr lang="pl-PL" dirty="0">
                <a:solidFill>
                  <a:srgbClr val="21E70D"/>
                </a:solidFill>
              </a:rPr>
              <a:t>echo ${NAMES[0]}</a:t>
            </a:r>
          </a:p>
          <a:p>
            <a:r>
              <a:rPr lang="pl-PL" dirty="0">
                <a:solidFill>
                  <a:srgbClr val="21E70D"/>
                </a:solidFill>
              </a:rPr>
              <a:t>echo ${BARCODES[0]}</a:t>
            </a:r>
          </a:p>
          <a:p>
            <a:endParaRPr lang="pl-PL" dirty="0">
              <a:solidFill>
                <a:srgbClr val="21E70D"/>
              </a:solidFill>
            </a:endParaRPr>
          </a:p>
          <a:p>
            <a:r>
              <a:rPr lang="da-DK" dirty="0">
                <a:solidFill>
                  <a:srgbClr val="21E70D"/>
                </a:solidFill>
              </a:rPr>
              <a:t>for ((i = 0; i &lt;= $LEN; i++));</a:t>
            </a:r>
          </a:p>
          <a:p>
            <a:r>
              <a:rPr lang="da-DK" dirty="0">
                <a:solidFill>
                  <a:srgbClr val="21E70D"/>
                </a:solidFill>
              </a:rPr>
              <a:t>do</a:t>
            </a:r>
          </a:p>
          <a:p>
            <a:r>
              <a:rPr lang="da-DK" dirty="0" err="1">
                <a:solidFill>
                  <a:srgbClr val="21E70D"/>
                </a:solidFill>
              </a:rPr>
              <a:t>mv</a:t>
            </a:r>
            <a:r>
              <a:rPr lang="da-DK" dirty="0">
                <a:solidFill>
                  <a:srgbClr val="21E70D"/>
                </a:solidFill>
              </a:rPr>
              <a:t> sample_${BARCODES[$i]}.1.fq ${NAMES[$i]}.</a:t>
            </a:r>
            <a:r>
              <a:rPr lang="da-DK" dirty="0" err="1">
                <a:solidFill>
                  <a:srgbClr val="21E70D"/>
                </a:solidFill>
              </a:rPr>
              <a:t>F.fq</a:t>
            </a:r>
            <a:endParaRPr lang="da-DK" dirty="0">
              <a:solidFill>
                <a:srgbClr val="21E70D"/>
              </a:solidFill>
            </a:endParaRPr>
          </a:p>
          <a:p>
            <a:r>
              <a:rPr lang="da-DK" dirty="0" err="1">
                <a:solidFill>
                  <a:srgbClr val="21E70D"/>
                </a:solidFill>
              </a:rPr>
              <a:t>mv</a:t>
            </a:r>
            <a:r>
              <a:rPr lang="da-DK" dirty="0">
                <a:solidFill>
                  <a:srgbClr val="21E70D"/>
                </a:solidFill>
              </a:rPr>
              <a:t> sample_${BARCODES[$i]}.2.fq ${NAMES[$i]}.</a:t>
            </a:r>
            <a:r>
              <a:rPr lang="da-DK" dirty="0" err="1">
                <a:solidFill>
                  <a:srgbClr val="21E70D"/>
                </a:solidFill>
              </a:rPr>
              <a:t>R.fq</a:t>
            </a:r>
            <a:endParaRPr lang="da-DK" dirty="0">
              <a:solidFill>
                <a:srgbClr val="21E70D"/>
              </a:solidFill>
            </a:endParaRPr>
          </a:p>
          <a:p>
            <a:r>
              <a:rPr lang="da-DK" dirty="0">
                <a:solidFill>
                  <a:srgbClr val="21E70D"/>
                </a:solidFill>
              </a:rPr>
              <a:t>done</a:t>
            </a:r>
          </a:p>
          <a:p>
            <a:r>
              <a:rPr lang="da-DK" dirty="0" err="1">
                <a:solidFill>
                  <a:srgbClr val="21E70D"/>
                </a:solidFill>
              </a:rPr>
              <a:t>fi</a:t>
            </a:r>
            <a:endParaRPr lang="en-US" dirty="0">
              <a:solidFill>
                <a:srgbClr val="21E70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0455" y="2378384"/>
            <a:ext cx="3463636" cy="37856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simple script requires one text file listing the names of the samples and the barcodes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Ind_001	GATCG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Ind_002	TACGG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Ind_003	CCATTT</a:t>
            </a:r>
          </a:p>
          <a:p>
            <a:endParaRPr lang="en-US" sz="2400" dirty="0">
              <a:solidFill>
                <a:srgbClr val="21E70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9622"/>
          <a:stretch/>
        </p:blipFill>
        <p:spPr>
          <a:xfrm>
            <a:off x="10995202" y="717781"/>
            <a:ext cx="1084735" cy="55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the basics of FASTQ</a:t>
            </a:r>
          </a:p>
          <a:p>
            <a:endParaRPr lang="en-US" dirty="0" smtClean="0"/>
          </a:p>
          <a:p>
            <a:r>
              <a:rPr lang="en-US" dirty="0" smtClean="0"/>
              <a:t>Understand how to </a:t>
            </a:r>
            <a:r>
              <a:rPr lang="en-US" dirty="0" err="1" smtClean="0"/>
              <a:t>demultiplex</a:t>
            </a:r>
            <a:r>
              <a:rPr lang="en-US" dirty="0" smtClean="0"/>
              <a:t> 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Analysis ready!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2" y="727370"/>
            <a:ext cx="3648745" cy="598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540490" y="4170832"/>
            <a:ext cx="559477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 smtClean="0">
                <a:solidFill>
                  <a:schemeClr val="accent4"/>
                </a:solidFill>
              </a:rPr>
              <a:t>Remember, all I'm offering is the truth – nothing more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8"/>
          <a:stretch/>
        </p:blipFill>
        <p:spPr>
          <a:xfrm>
            <a:off x="10995202" y="717781"/>
            <a:ext cx="1084735" cy="61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3964" y="791840"/>
            <a:ext cx="10638882" cy="5727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@HWUSI-EAS1877:1234:07-30-12_Puritz2:1:1:12814:984 1:N:0:ACAGTG</a:t>
            </a:r>
          </a:p>
          <a:p>
            <a:pPr marL="0" indent="0">
              <a:buNone/>
            </a:pPr>
            <a:r>
              <a:rPr lang="en-US" sz="1400" dirty="0"/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99999@CC@@CC@CCCC@@@C@CC@CCCCCC@@@@7777#58454C@@CC@@@@@@@@@@@@@@@@@@@@@C@@@@@@@CC@@C@C@C@@@@@@@C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@HWUSI-EAS1877:1234:07-30-12_Puritz2:1:1:13449:983 1:N:0:ACAGTG</a:t>
            </a:r>
          </a:p>
          <a:p>
            <a:pPr marL="0" indent="0">
              <a:buNone/>
            </a:pPr>
            <a:r>
              <a:rPr lang="en-US" sz="1400" dirty="0"/>
              <a:t>GCCAAAACTCCACAAGTAGGGGTGGATTTTGATGGAGTTNGGAAGGTTAGGGTTATTTTTTTCCTATCTTGGAGTTTCCTCTACG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66666@C@@C@@@C@@@@@@:::222@@@@&lt;&lt;&lt;&lt;&lt;*%)*#-----8886899997&lt;&lt;222222@@@@@@@@@8@@@@@@@:@@@@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@HWUSI-EAS1877:1234:07-30-12_Puritz2:1:1:15644:982 1:N:0:ACAGTG</a:t>
            </a:r>
          </a:p>
          <a:p>
            <a:pPr marL="0" indent="0">
              <a:buNone/>
            </a:pPr>
            <a:r>
              <a:rPr lang="en-US" sz="1400" dirty="0"/>
              <a:t>TACCAGTGCATTTGGTTGACGCACACTTGAGATGNCCAACTCTCCCGACGAAGTAAATTGTTGGAGGACTAGATTCTTGATCA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CCC@CC@@@@&lt;&lt;:&lt;&lt;@@@@@@@C@@@C@@@3354#22322@@@@@&lt;&lt;8&lt;&lt;@@@@@::::::::&lt;7:&lt;&lt;::@@@@8:6:::@@@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@HWUSI-EAS1877:1234:07-30-12_Puritz2:1:1:16185:982 1:N:0:ACAGTG</a:t>
            </a:r>
          </a:p>
          <a:p>
            <a:pPr marL="0" indent="0">
              <a:buNone/>
            </a:pPr>
            <a:r>
              <a:rPr lang="en-US" sz="1400" dirty="0"/>
              <a:t>GGCCAACAAGTCGGCAAAAGGACAGGTCTTGAAACCCAGNACTTGCGGAGAAAATGTAAGATATAGCGCATCAATTCCAGTATTGTACCCCTATGT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77777@C@@C@@C@@@@C@C@@CC@@@@C@@@@@@4555#77777@@@@@@@722@C@CC8888844444@@@:@:&lt;&lt;&lt;::&lt;&lt;&lt;:@@8:@@@@@4&lt;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2922"/>
          <a:stretch/>
        </p:blipFill>
        <p:spPr>
          <a:xfrm>
            <a:off x="10995202" y="717784"/>
            <a:ext cx="1084735" cy="104410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9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63770" y="1223803"/>
            <a:ext cx="9144000" cy="6049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8728"/>
          <a:stretch/>
        </p:blipFill>
        <p:spPr>
          <a:xfrm>
            <a:off x="10995202" y="717784"/>
            <a:ext cx="1084735" cy="13005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536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4534"/>
          <a:stretch/>
        </p:blipFill>
        <p:spPr>
          <a:xfrm>
            <a:off x="10995202" y="717784"/>
            <a:ext cx="1084735" cy="15570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2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70339"/>
          <a:stretch/>
        </p:blipFill>
        <p:spPr>
          <a:xfrm>
            <a:off x="10995202" y="717784"/>
            <a:ext cx="1084735" cy="18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8"/>
            <a:ext cx="9143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626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familiar with FASTQ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763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30967"/>
              </p:ext>
            </p:extLst>
          </p:nvPr>
        </p:nvGraphicFramePr>
        <p:xfrm>
          <a:off x="1177633" y="1686382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/>
                <a:gridCol w="4572000"/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of a pair, 1 or </a:t>
                      </a:r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2016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61</TotalTime>
  <Words>1185</Words>
  <Application>Microsoft Macintosh PowerPoint</Application>
  <PresentationFormat>Widescreen</PresentationFormat>
  <Paragraphs>371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Avenir Next Condensed Regular</vt:lpstr>
      <vt:lpstr>Calibri</vt:lpstr>
      <vt:lpstr>Calibri Light</vt:lpstr>
      <vt:lpstr>Arial</vt:lpstr>
      <vt:lpstr>Office Theme</vt:lpstr>
      <vt:lpstr>Entering the Matrix: the basics of NGS Output files</vt:lpstr>
      <vt:lpstr>A tsunami of data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ASCII Table (offset 33)</vt:lpstr>
      <vt:lpstr>Getting familiar with FASTQ</vt:lpstr>
      <vt:lpstr>Getting familiar with FASTQ</vt:lpstr>
      <vt:lpstr>Getting familiar with FASTQ</vt:lpstr>
      <vt:lpstr>Getting familiar with FASTQ</vt:lpstr>
      <vt:lpstr>Demultiplexing files</vt:lpstr>
      <vt:lpstr>Demultiplexing files</vt:lpstr>
      <vt:lpstr>Getting familiar with FASTQ</vt:lpstr>
      <vt:lpstr>Demultiplexing files</vt:lpstr>
      <vt:lpstr>Demultiplexing with software</vt:lpstr>
      <vt:lpstr>Renaming files</vt:lpstr>
      <vt:lpstr>Sample renaming script</vt:lpstr>
      <vt:lpstr>Analysis ready!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22</cp:revision>
  <dcterms:created xsi:type="dcterms:W3CDTF">2016-02-28T10:56:32Z</dcterms:created>
  <dcterms:modified xsi:type="dcterms:W3CDTF">2016-02-29T01:07:36Z</dcterms:modified>
</cp:coreProperties>
</file>